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5"/>
  </p:notesMasterIdLst>
  <p:sldIdLst>
    <p:sldId id="275" r:id="rId2"/>
    <p:sldId id="272" r:id="rId3"/>
    <p:sldId id="274" r:id="rId4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78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275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D4DBD-6B49-43CD-A519-F65840F57A69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7638" y="1163638"/>
            <a:ext cx="4187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9925"/>
            <a:ext cx="5619750" cy="36655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275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CF3805-86D5-4C48-8914-FF3D72CE5D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437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when this slide com and they hit the arrow.  It takes you to this music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CF3805-86D5-4C48-8914-FF3D72CE5D6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661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can make this Attitude turn and stay after it flips – would be wonderful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CF3805-86D5-4C48-8914-FF3D72CE5D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51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03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71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50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207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15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64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31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306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0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96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0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1B157F-1DCE-4777-9AF1-EBA9A4DF7F47}" type="datetimeFigureOut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82223-D4AC-4B38-82B5-CBF32D46A3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5601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14:window dir="vert"/>
      </p:transition>
    </mc:Choice>
    <mc:Fallback xmlns="">
      <p:transition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33B8FC8-F8A1-4AD8-BF90-F422901F84D5}"/>
              </a:ext>
            </a:extLst>
          </p:cNvPr>
          <p:cNvGrpSpPr/>
          <p:nvPr/>
        </p:nvGrpSpPr>
        <p:grpSpPr>
          <a:xfrm>
            <a:off x="1110333" y="3305143"/>
            <a:ext cx="6505322" cy="727816"/>
            <a:chOff x="219892" y="6057052"/>
            <a:chExt cx="6505322" cy="72781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D399466-3869-4131-995D-1000D3EEB719}"/>
                </a:ext>
              </a:extLst>
            </p:cNvPr>
            <p:cNvSpPr txBox="1"/>
            <p:nvPr/>
          </p:nvSpPr>
          <p:spPr>
            <a:xfrm>
              <a:off x="219892" y="6057052"/>
              <a:ext cx="539496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>
                  <a:ln w="0"/>
                  <a:solidFill>
                    <a:schemeClr val="bg1"/>
                  </a:solidFill>
                  <a:effectLst>
                    <a:glow rad="101600">
                      <a:srgbClr val="FF0000">
                        <a:alpha val="60000"/>
                      </a:srgb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Mistral" panose="03090702030407020403" pitchFamily="66" charset="0"/>
                </a:rPr>
                <a:t>So, OPEN your ears and </a:t>
              </a:r>
              <a:r>
                <a:rPr lang="en-US" sz="3200" cap="all" dirty="0">
                  <a:ln w="0"/>
                  <a:solidFill>
                    <a:schemeClr val="bg1"/>
                  </a:solidFill>
                  <a:effectLst>
                    <a:glow rad="101600">
                      <a:srgbClr val="FF0000">
                        <a:alpha val="60000"/>
                      </a:srgb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Mistral" panose="03090702030407020403" pitchFamily="66" charset="0"/>
                </a:rPr>
                <a:t>listen</a:t>
              </a:r>
              <a:r>
                <a:rPr lang="en-US" sz="3200" dirty="0">
                  <a:ln w="0"/>
                  <a:solidFill>
                    <a:schemeClr val="bg1"/>
                  </a:solidFill>
                  <a:effectLst>
                    <a:glow rad="101600">
                      <a:srgbClr val="FF0000">
                        <a:alpha val="60000"/>
                      </a:srgbClr>
                    </a:glow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Mistral" panose="03090702030407020403" pitchFamily="66" charset="0"/>
                </a:rPr>
                <a:t> here…</a:t>
              </a:r>
            </a:p>
          </p:txBody>
        </p:sp>
        <p:sp>
          <p:nvSpPr>
            <p:cNvPr id="4" name="Arrow: Bent-Up 3">
              <a:extLst>
                <a:ext uri="{FF2B5EF4-FFF2-40B4-BE49-F238E27FC236}">
                  <a16:creationId xmlns:a16="http://schemas.microsoft.com/office/drawing/2014/main" id="{9E209C5C-6EBB-4A18-975E-A1287B12C71D}"/>
                </a:ext>
              </a:extLst>
            </p:cNvPr>
            <p:cNvSpPr/>
            <p:nvPr/>
          </p:nvSpPr>
          <p:spPr>
            <a:xfrm flipV="1">
              <a:off x="6011111" y="6349439"/>
              <a:ext cx="714103" cy="435429"/>
            </a:xfrm>
            <a:prstGeom prst="bentUpArrow">
              <a:avLst/>
            </a:prstGeom>
            <a:solidFill>
              <a:schemeClr val="bg1"/>
            </a:solidFill>
            <a:ln>
              <a:solidFill>
                <a:srgbClr val="FFFF00"/>
              </a:solidFill>
            </a:ln>
            <a:effectLst>
              <a:glow rad="101600">
                <a:srgbClr val="FF0000">
                  <a:alpha val="6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9708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advClick="0" advTm="5000">
        <p14:window dir="vert"/>
      </p:transition>
    </mc:Choice>
    <mc:Fallback xmlns="">
      <p:transition spd="slow" advClick="0" advTm="5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F1CBD3-43AA-4E86-BB87-5C6BFE2AA467}"/>
              </a:ext>
            </a:extLst>
          </p:cNvPr>
          <p:cNvSpPr txBox="1"/>
          <p:nvPr/>
        </p:nvSpPr>
        <p:spPr>
          <a:xfrm>
            <a:off x="-8708" y="17418"/>
            <a:ext cx="9144000" cy="68793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A2F5CB-617E-4D8F-A3FB-292AF2FA9556}"/>
              </a:ext>
            </a:extLst>
          </p:cNvPr>
          <p:cNvSpPr/>
          <p:nvPr/>
        </p:nvSpPr>
        <p:spPr>
          <a:xfrm>
            <a:off x="-8708" y="2083440"/>
            <a:ext cx="9144000" cy="264687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FF0000"/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600" dirty="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stral" panose="03090702030407020403" pitchFamily="66" charset="0"/>
              </a:rPr>
              <a:t>ATTITUDE</a:t>
            </a:r>
          </a:p>
        </p:txBody>
      </p:sp>
      <p:pic>
        <p:nvPicPr>
          <p:cNvPr id="25" name="The Bar Kays Attitudes_160k">
            <a:hlinkClick r:id="" action="ppaction://media"/>
            <a:extLst>
              <a:ext uri="{FF2B5EF4-FFF2-40B4-BE49-F238E27FC236}">
                <a16:creationId xmlns:a16="http://schemas.microsoft.com/office/drawing/2014/main" id="{4D1A02A8-C7CE-4083-8D1E-ED419C392E3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0039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23922" y="4457349"/>
            <a:ext cx="609600" cy="60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4A0C0D-81C8-45EB-8652-3683179D353E}"/>
              </a:ext>
            </a:extLst>
          </p:cNvPr>
          <p:cNvSpPr txBox="1"/>
          <p:nvPr/>
        </p:nvSpPr>
        <p:spPr>
          <a:xfrm rot="1196346">
            <a:off x="862148" y="71388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Obnoxious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14814A-DBBF-4DB9-B679-0AB30A876708}"/>
              </a:ext>
            </a:extLst>
          </p:cNvPr>
          <p:cNvSpPr txBox="1"/>
          <p:nvPr/>
        </p:nvSpPr>
        <p:spPr>
          <a:xfrm rot="1117745">
            <a:off x="4025879" y="5764974"/>
            <a:ext cx="1336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Unforgiving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D99964-07D1-4D97-ADC5-E0F0AF44F158}"/>
              </a:ext>
            </a:extLst>
          </p:cNvPr>
          <p:cNvSpPr txBox="1"/>
          <p:nvPr/>
        </p:nvSpPr>
        <p:spPr>
          <a:xfrm rot="20555659">
            <a:off x="6949439" y="559011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Negative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8AB5C-8734-4C7F-AE2D-7213569C545B}"/>
              </a:ext>
            </a:extLst>
          </p:cNvPr>
          <p:cNvSpPr txBox="1"/>
          <p:nvPr/>
        </p:nvSpPr>
        <p:spPr>
          <a:xfrm rot="21079113">
            <a:off x="3984171" y="869047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Miserable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9E3EC8-8C0F-48A2-A174-DA74C2031A69}"/>
              </a:ext>
            </a:extLst>
          </p:cNvPr>
          <p:cNvSpPr txBox="1"/>
          <p:nvPr/>
        </p:nvSpPr>
        <p:spPr>
          <a:xfrm rot="730208">
            <a:off x="6596378" y="804745"/>
            <a:ext cx="1595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Unfriendly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48BF94-DF50-455B-9F72-E40EEB48525B}"/>
              </a:ext>
            </a:extLst>
          </p:cNvPr>
          <p:cNvSpPr txBox="1"/>
          <p:nvPr/>
        </p:nvSpPr>
        <p:spPr>
          <a:xfrm rot="20845886">
            <a:off x="433017" y="5645044"/>
            <a:ext cx="168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Insensitive</a:t>
            </a:r>
          </a:p>
        </p:txBody>
      </p:sp>
    </p:spTree>
    <p:extLst>
      <p:ext uri="{BB962C8B-B14F-4D97-AF65-F5344CB8AC3E}">
        <p14:creationId xmlns:p14="http://schemas.microsoft.com/office/powerpoint/2010/main" val="272734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000">
        <p14:window dir="vert"/>
      </p:transition>
    </mc:Choice>
    <mc:Fallback xmlns="">
      <p:transition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1" presetClass="entr" presetSubtype="0" fill="hold" grpId="0" nodeType="withEffect">
                                  <p:stCondLst>
                                    <p:cond delay="25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grpId="0" nodeType="with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5" presetClass="entr" presetSubtype="0" fill="hold" grpId="1" nodeType="withEffect">
                                  <p:stCondLst>
                                    <p:cond delay="45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6" presetClass="entr" presetSubtype="0" fill="hold" grpId="0" nodeType="withEffect">
                                  <p:stCondLst>
                                    <p:cond delay="50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8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822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640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0" tmFilter="0, 0; 0.125,0.2665; 0.25,0.4; 0.375,0.465; 0.5,0.5;  0.625,0.535; 0.75,0.6; 0.875,0.7335; 1,1">
                                          <p:stCondLst>
                                            <p:cond delay="664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0" tmFilter="0, 0; 0.125,0.2665; 0.25,0.4; 0.375,0.465; 0.5,0.5;  0.625,0.535; 0.75,0.6; 0.875,0.7335; 1,1">
                                          <p:stCondLst>
                                            <p:cond delay="1324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40" tmFilter="0, 0; 0.125,0.2665; 0.25,0.4; 0.375,0.465; 0.5,0.5;  0.625,0.535; 0.75,0.6; 0.875,0.7335; 1,1">
                                          <p:stCondLst>
                                            <p:cond delay="1656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4" dur="260">
                                          <p:stCondLst>
                                            <p:cond delay="6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5" dur="1660" decel="50000">
                                          <p:stCondLst>
                                            <p:cond delay="676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0">
                                          <p:stCondLst>
                                            <p:cond delay="1312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7" dur="1660" decel="50000">
                                          <p:stCondLst>
                                            <p:cond delay="1338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0">
                                          <p:stCondLst>
                                            <p:cond delay="1642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9" dur="1660" decel="50000">
                                          <p:stCondLst>
                                            <p:cond delay="1668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0">
                                          <p:stCondLst>
                                            <p:cond delay="1808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1" dur="1660" decel="50000">
                                          <p:stCondLst>
                                            <p:cond delay="1834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24" grpId="0"/>
      <p:bldP spid="3" grpId="0"/>
      <p:bldP spid="9" grpId="0"/>
      <p:bldP spid="10" grpId="0"/>
      <p:bldP spid="11" grpId="0"/>
      <p:bldP spid="12" grpId="0"/>
      <p:bldP spid="1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F1CBD3-43AA-4E86-BB87-5C6BFE2AA467}"/>
              </a:ext>
            </a:extLst>
          </p:cNvPr>
          <p:cNvSpPr txBox="1"/>
          <p:nvPr/>
        </p:nvSpPr>
        <p:spPr>
          <a:xfrm>
            <a:off x="-8708" y="0"/>
            <a:ext cx="9144000" cy="687931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A2F5CB-617E-4D8F-A3FB-292AF2FA9556}"/>
              </a:ext>
            </a:extLst>
          </p:cNvPr>
          <p:cNvSpPr/>
          <p:nvPr/>
        </p:nvSpPr>
        <p:spPr>
          <a:xfrm rot="10800000">
            <a:off x="8707" y="1913313"/>
            <a:ext cx="9144000" cy="2646878"/>
          </a:xfrm>
          <a:prstGeom prst="rect">
            <a:avLst/>
          </a:prstGeom>
          <a:noFill/>
          <a:effectLst>
            <a:outerShdw blurRad="50800" dist="50800" dir="5400000" algn="ctr" rotWithShape="0">
              <a:srgbClr val="FF0000"/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600">
                <a:ln w="0"/>
                <a:solidFill>
                  <a:sysClr val="windowText" lastClr="0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Mistral" panose="03090702030407020403" pitchFamily="66" charset="0"/>
              </a:rPr>
              <a:t>ATTITUDE</a:t>
            </a:r>
            <a:endParaRPr lang="en-US" sz="16600" dirty="0">
              <a:ln w="0"/>
              <a:solidFill>
                <a:sysClr val="windowText" lastClr="0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Mistral" panose="03090702030407020403" pitchFamily="66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4A0C0D-81C8-45EB-8652-3683179D353E}"/>
              </a:ext>
            </a:extLst>
          </p:cNvPr>
          <p:cNvSpPr txBox="1"/>
          <p:nvPr/>
        </p:nvSpPr>
        <p:spPr>
          <a:xfrm rot="1196346">
            <a:off x="862148" y="71388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Pleasant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14814A-DBBF-4DB9-B679-0AB30A876708}"/>
              </a:ext>
            </a:extLst>
          </p:cNvPr>
          <p:cNvSpPr txBox="1"/>
          <p:nvPr/>
        </p:nvSpPr>
        <p:spPr>
          <a:xfrm rot="1117745">
            <a:off x="4033847" y="5716398"/>
            <a:ext cx="103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Forgiving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D99964-07D1-4D97-ADC5-E0F0AF44F158}"/>
              </a:ext>
            </a:extLst>
          </p:cNvPr>
          <p:cNvSpPr txBox="1"/>
          <p:nvPr/>
        </p:nvSpPr>
        <p:spPr>
          <a:xfrm rot="20555659">
            <a:off x="6949439" y="5590116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Positive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8AB5C-8734-4C7F-AE2D-7213569C545B}"/>
              </a:ext>
            </a:extLst>
          </p:cNvPr>
          <p:cNvSpPr txBox="1"/>
          <p:nvPr/>
        </p:nvSpPr>
        <p:spPr>
          <a:xfrm rot="21079113">
            <a:off x="3984171" y="869047"/>
            <a:ext cx="117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Joyful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9E3EC8-8C0F-48A2-A174-DA74C2031A69}"/>
              </a:ext>
            </a:extLst>
          </p:cNvPr>
          <p:cNvSpPr txBox="1"/>
          <p:nvPr/>
        </p:nvSpPr>
        <p:spPr>
          <a:xfrm rot="730208">
            <a:off x="6596378" y="804745"/>
            <a:ext cx="1595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Approachable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48BF94-DF50-455B-9F72-E40EEB48525B}"/>
              </a:ext>
            </a:extLst>
          </p:cNvPr>
          <p:cNvSpPr txBox="1"/>
          <p:nvPr/>
        </p:nvSpPr>
        <p:spPr>
          <a:xfrm rot="20845886">
            <a:off x="433017" y="5645044"/>
            <a:ext cx="1680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ysClr val="windowText" lastClr="000000"/>
                </a:solidFill>
              </a:rPr>
              <a:t>Understanding</a:t>
            </a:r>
          </a:p>
        </p:txBody>
      </p:sp>
    </p:spTree>
    <p:extLst>
      <p:ext uri="{BB962C8B-B14F-4D97-AF65-F5344CB8AC3E}">
        <p14:creationId xmlns:p14="http://schemas.microsoft.com/office/powerpoint/2010/main" val="23504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000">
        <p14:window dir="vert"/>
      </p:transition>
    </mc:Choice>
    <mc:Fallback xmlns="">
      <p:transition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2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12" fill="hold" grpId="0" nodeType="withEffect">
                                  <p:stCondLst>
                                    <p:cond delay="30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5" presetClass="entr" presetSubtype="0" fill="hold" grpId="0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5" presetClass="entr" presetSubtype="0" fill="hold" grpId="0" nodeType="withEffect">
                                  <p:stCondLst>
                                    <p:cond delay="45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6" presetClass="entr" presetSubtype="0" fill="hold" grpId="0" nodeType="withEffect">
                                  <p:stCondLst>
                                    <p:cond delay="50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8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8220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0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640" tmFilter="0, 0; 0.125,0.2665; 0.25,0.4; 0.375,0.465; 0.5,0.5;  0.625,0.535; 0.75,0.6; 0.875,0.7335; 1,1">
                                          <p:stCondLst>
                                            <p:cond delay="664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320" tmFilter="0, 0; 0.125,0.2665; 0.25,0.4; 0.375,0.465; 0.5,0.5;  0.625,0.535; 0.75,0.6; 0.875,0.7335; 1,1">
                                          <p:stCondLst>
                                            <p:cond delay="1324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640" tmFilter="0, 0; 0.125,0.2665; 0.25,0.4; 0.375,0.465; 0.5,0.5;  0.625,0.535; 0.75,0.6; 0.875,0.7335; 1,1">
                                          <p:stCondLst>
                                            <p:cond delay="1656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2" dur="260">
                                          <p:stCondLst>
                                            <p:cond delay="6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" dur="1660" decel="50000">
                                          <p:stCondLst>
                                            <p:cond delay="676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0">
                                          <p:stCondLst>
                                            <p:cond delay="1312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" dur="1660" decel="50000">
                                          <p:stCondLst>
                                            <p:cond delay="1338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0">
                                          <p:stCondLst>
                                            <p:cond delay="1642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" dur="1660" decel="50000">
                                          <p:stCondLst>
                                            <p:cond delay="1668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0">
                                          <p:stCondLst>
                                            <p:cond delay="1808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" dur="1660" decel="50000">
                                          <p:stCondLst>
                                            <p:cond delay="1834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8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53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8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7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4" grpId="2"/>
      <p:bldP spid="24" grpId="3"/>
      <p:bldP spid="3" grpId="0"/>
      <p:bldP spid="9" grpId="0"/>
      <p:bldP spid="10" grpId="0"/>
      <p:bldP spid="11" grpId="0"/>
      <p:bldP spid="12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43304</TotalTime>
  <Words>60</Words>
  <Application>Microsoft Office PowerPoint</Application>
  <PresentationFormat>On-screen Show (4:3)</PresentationFormat>
  <Paragraphs>19</Paragraphs>
  <Slides>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Mistral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Darlene Fraser</dc:creator>
  <cp:lastModifiedBy>Darlene Fraser</cp:lastModifiedBy>
  <cp:revision>129</cp:revision>
  <cp:lastPrinted>2022-02-17T00:08:08Z</cp:lastPrinted>
  <dcterms:created xsi:type="dcterms:W3CDTF">2020-03-17T01:23:19Z</dcterms:created>
  <dcterms:modified xsi:type="dcterms:W3CDTF">2022-04-15T02:06:31Z</dcterms:modified>
</cp:coreProperties>
</file>

<file path=docProps/thumbnail.jpeg>
</file>